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58" r:id="rId9"/>
    <p:sldId id="259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80" r:id="rId23"/>
    <p:sldId id="282" r:id="rId24"/>
    <p:sldId id="277" r:id="rId25"/>
    <p:sldId id="278" r:id="rId26"/>
    <p:sldId id="286" r:id="rId27"/>
    <p:sldId id="279" r:id="rId28"/>
    <p:sldId id="281" r:id="rId29"/>
    <p:sldId id="283" r:id="rId30"/>
    <p:sldId id="284" r:id="rId31"/>
    <p:sldId id="285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8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ultan Hatsijev" initials="SH" lastIdx="3" clrIdx="0">
    <p:extLst>
      <p:ext uri="{19B8F6BF-5375-455C-9EA6-DF929625EA0E}">
        <p15:presenceInfo xmlns:p15="http://schemas.microsoft.com/office/powerpoint/2012/main" userId="0a5e427dceb1c1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291" autoAdjust="0"/>
  </p:normalViewPr>
  <p:slideViewPr>
    <p:cSldViewPr snapToGrid="0">
      <p:cViewPr varScale="1">
        <p:scale>
          <a:sx n="96" d="100"/>
          <a:sy n="96" d="100"/>
        </p:scale>
        <p:origin x="11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7-29T12:39:45.23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8EA88-DDD0-4BC4-8E95-1E99CE176B90}" type="datetimeFigureOut">
              <a:rPr lang="fr-BE" smtClean="0"/>
              <a:t>29-07-22</a:t>
            </a:fld>
            <a:endParaRPr lang="fr-BE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84D75-D7AB-4022-815C-65080B1F18E8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8128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59769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code est mon component </a:t>
            </a:r>
            <a:r>
              <a:rPr lang="fr-FR" dirty="0" err="1"/>
              <a:t>CircularProgress</a:t>
            </a:r>
            <a:r>
              <a:rPr lang="fr-FR" dirty="0"/>
              <a:t> dans le projet Fitness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12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61321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Environnement pour </a:t>
            </a:r>
            <a:r>
              <a:rPr lang="fr-FR" dirty="0" err="1"/>
              <a:t>React</a:t>
            </a:r>
            <a:r>
              <a:rPr lang="fr-FR" dirty="0"/>
              <a:t> Native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Viens avec un set d’outils complet permettant le débogage, le test, le déploiement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Beaucoup plus facile d’initialiser une application avec Expo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13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3772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C’est un projet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lancement se fait à l’aide de la commande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npm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-native run-</a:t>
            </a:r>
            <a:r>
              <a:rPr lang="fr-FR" dirty="0" err="1"/>
              <a:t>android</a:t>
            </a:r>
            <a:r>
              <a:rPr lang="fr-FR" dirty="0"/>
              <a:t> »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« </a:t>
            </a:r>
            <a:r>
              <a:rPr lang="fr-FR" dirty="0" err="1"/>
              <a:t>react</a:t>
            </a:r>
            <a:r>
              <a:rPr lang="fr-FR" dirty="0"/>
              <a:t>-native run-</a:t>
            </a:r>
            <a:r>
              <a:rPr lang="fr-FR" dirty="0" err="1"/>
              <a:t>android</a:t>
            </a:r>
            <a:r>
              <a:rPr lang="fr-FR" dirty="0"/>
              <a:t> »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si le cli </a:t>
            </a:r>
            <a:r>
              <a:rPr lang="fr-FR" dirty="0" err="1"/>
              <a:t>react</a:t>
            </a:r>
            <a:r>
              <a:rPr lang="fr-FR" dirty="0"/>
              <a:t>-native est installé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BE" dirty="0"/>
              <a:t>Nécessite un émulateur ou un appareil branché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14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25695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Facile à configurer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Possible d’exécuter l’application simplement à l’aide 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BE" dirty="0"/>
              <a:t>« expo start » pour lancer sur iOS et Android à travers l’app expo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BE" dirty="0"/>
              <a:t>« expo </a:t>
            </a:r>
            <a:r>
              <a:rPr lang="fr-BE" dirty="0" err="1"/>
              <a:t>run:android</a:t>
            </a:r>
            <a:r>
              <a:rPr lang="fr-BE" dirty="0"/>
              <a:t> » pour lancer sur un émulateur ou un appareil Android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BE" dirty="0"/>
              <a:t>Permet d’ouvrir une fenêtre de développement dans le navigateur qui aide au débogage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15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1888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Permet de lancer l’application sur iOS sans le besoin d’avoir un appareil Apple (MacBook, iMac, </a:t>
            </a:r>
            <a:r>
              <a:rPr lang="fr-FR" dirty="0" err="1"/>
              <a:t>etc</a:t>
            </a:r>
            <a:r>
              <a:rPr lang="fr-FR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Affiche les logs des applications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16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12928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Pas vraiment JavaScript mais plutôt ce système de dépendance propre aux </a:t>
            </a:r>
            <a:r>
              <a:rPr lang="fr-FR" dirty="0" err="1"/>
              <a:t>framework</a:t>
            </a:r>
            <a:r>
              <a:rPr lang="fr-FR" dirty="0"/>
              <a:t> JavaScript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Risque de travailler avec des </a:t>
            </a:r>
            <a:r>
              <a:rPr lang="fr-FR" dirty="0" err="1"/>
              <a:t>framework</a:t>
            </a:r>
            <a:r>
              <a:rPr lang="fr-FR" dirty="0"/>
              <a:t> dépréciés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Demande régulièrement des mises à jours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Demande de vérifier ce qui fonctionne ou ne fonctionne plus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Les packages de la communauté ne sont pas les mieux documentés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La communauté crées des librairies, c’est super, mais une bonne documentation détaillées du fonctionnement c’est mieux ;-)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18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88242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Lors de l’initialisation d’un projet </a:t>
            </a:r>
            <a:r>
              <a:rPr lang="fr-FR" dirty="0" err="1"/>
              <a:t>React</a:t>
            </a:r>
            <a:r>
              <a:rPr lang="fr-FR" dirty="0"/>
              <a:t> Native, il est récurrent d’avoir des erreurs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A cause de la version du CLI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A cause d’une version de package incompatible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Dans mon exemple, l’erreur n’est pas incroyable, mais il est récurrent d’avoir des problèmes lors de l’installation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J’ai eu énormément d’erreur lors de l’installation de </a:t>
            </a:r>
            <a:r>
              <a:rPr lang="fr-FR" dirty="0" err="1"/>
              <a:t>React</a:t>
            </a:r>
            <a:r>
              <a:rPr lang="fr-FR" dirty="0"/>
              <a:t> Native sur Ubuntu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19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91468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Expo (screen gauche)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Facile a utiliser, mais le débogage est compliqué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Les outils </a:t>
            </a:r>
            <a:r>
              <a:rPr lang="fr-FR" dirty="0" err="1"/>
              <a:t>React</a:t>
            </a:r>
            <a:r>
              <a:rPr lang="fr-FR" dirty="0"/>
              <a:t> Native Tools sur </a:t>
            </a:r>
            <a:r>
              <a:rPr lang="fr-FR" dirty="0" err="1"/>
              <a:t>vscode</a:t>
            </a:r>
            <a:r>
              <a:rPr lang="fr-FR" dirty="0"/>
              <a:t> ne sont pas les meilleurs et demandent beaucoup de configuration pour du débogage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Les outils </a:t>
            </a:r>
            <a:r>
              <a:rPr lang="fr-FR" dirty="0" err="1"/>
              <a:t>vscode</a:t>
            </a:r>
            <a:r>
              <a:rPr lang="fr-FR" dirty="0"/>
              <a:t> vont occuper des ports et lors de la fermeture, ces ports risquent d’être bloqués et je n’ai pas trouvé de solution à part de redémarrer le pc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Certains packages </a:t>
            </a:r>
            <a:r>
              <a:rPr lang="fr-FR" dirty="0" err="1"/>
              <a:t>npm</a:t>
            </a:r>
            <a:r>
              <a:rPr lang="fr-FR" dirty="0"/>
              <a:t> (comme </a:t>
            </a:r>
            <a:r>
              <a:rPr lang="fr-FR" dirty="0" err="1"/>
              <a:t>Realm</a:t>
            </a:r>
            <a:r>
              <a:rPr lang="fr-FR" dirty="0"/>
              <a:t> ou </a:t>
            </a:r>
            <a:r>
              <a:rPr lang="fr-FR" dirty="0" err="1"/>
              <a:t>Watermelon</a:t>
            </a:r>
            <a:r>
              <a:rPr lang="fr-FR" dirty="0"/>
              <a:t>) qui demande des autorisations aux plateformes ne fonctionne pas avec expo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Ils demandent une configuration de plus, qui peut être rapidement contraignante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Si le package n’est pas disponible sur expo, il risque de ne pas forcément fonctionner comme prévu s’il est installé par </a:t>
            </a:r>
            <a:r>
              <a:rPr lang="fr-FR" dirty="0" err="1"/>
              <a:t>npm</a:t>
            </a:r>
            <a:endParaRPr lang="fr-FR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 err="1"/>
              <a:t>Npm</a:t>
            </a:r>
            <a:r>
              <a:rPr lang="fr-FR" dirty="0"/>
              <a:t> (screen droite)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Fonctionne mais risque d’erreurs à cause de package dépréciés par exemple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Configuration contraignante sur Linux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20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05679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N’est pas natif au </a:t>
            </a:r>
            <a:r>
              <a:rPr lang="fr-FR" dirty="0" err="1"/>
              <a:t>smartwatch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Nécessite l’implémentation de component pour communiquer avec les </a:t>
            </a:r>
            <a:r>
              <a:rPr lang="fr-FR" dirty="0" err="1"/>
              <a:t>watch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Nécessite des connaissances dans le </a:t>
            </a:r>
            <a:r>
              <a:rPr lang="fr-FR" dirty="0" err="1"/>
              <a:t>dév</a:t>
            </a:r>
            <a:r>
              <a:rPr lang="fr-FR" dirty="0"/>
              <a:t> (configuration) </a:t>
            </a:r>
            <a:r>
              <a:rPr lang="fr-FR" dirty="0" err="1"/>
              <a:t>android</a:t>
            </a:r>
            <a:r>
              <a:rPr lang="fr-FR" dirty="0"/>
              <a:t> et </a:t>
            </a:r>
            <a:r>
              <a:rPr lang="fr-FR" dirty="0" err="1"/>
              <a:t>ios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21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06343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Pour Linux, le dernier commit du projet date d’il y a 3 ans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22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5797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30528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React</a:t>
            </a:r>
            <a:r>
              <a:rPr lang="fr-FR" dirty="0"/>
              <a:t> Native se limite en termes de composant natif proposé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ne prend que les composants natifs des différents systèmes, le reste devant être développé par la communauté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BE" dirty="0"/>
              <a:t>Il existe évidemment d’autre composants tels que </a:t>
            </a:r>
            <a:r>
              <a:rPr lang="fr-BE" dirty="0" err="1"/>
              <a:t>StyleSheet</a:t>
            </a:r>
            <a:r>
              <a:rPr lang="fr-BE" dirty="0"/>
              <a:t> pour le </a:t>
            </a:r>
            <a:r>
              <a:rPr lang="fr-BE" dirty="0" err="1"/>
              <a:t>styling</a:t>
            </a:r>
            <a:endParaRPr lang="fr-BE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BE" dirty="0"/>
              <a:t>Ca reste cependant limité par rapport à Flutter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BE" dirty="0"/>
              <a:t>Tout ce qui est personnalisé doit donc être fait à la main ou télécharger sur </a:t>
            </a:r>
            <a:r>
              <a:rPr lang="fr-BE" dirty="0" err="1"/>
              <a:t>npm</a:t>
            </a:r>
            <a:r>
              <a:rPr lang="fr-BE" dirty="0"/>
              <a:t> (nous avons vu ce problème plus tôt)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23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72694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Contrairement à l’inconvénient qui était surtout lié aux packages, l’avantage de javascript est sa facilité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Le langage est interprété, donc pas d’attente de fou entre deux test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Le langage est facile à prendre en main (même si parfois </a:t>
            </a:r>
            <a:r>
              <a:rPr lang="fr-FR" dirty="0" err="1"/>
              <a:t>archaique</a:t>
            </a:r>
            <a:r>
              <a:rPr lang="fr-FR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Si le non-typage des données nous dérange, on peut passer à </a:t>
            </a:r>
            <a:r>
              <a:rPr lang="fr-FR" dirty="0" err="1"/>
              <a:t>TypeScript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Ce dernier demandera d’être plus précis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Cependant, il permettra au développeur de mieux comprendre le fonctionnement du code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Ainsi, un futur développeur pourra facilement reprendre une base (documentée de préférence!!)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25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10261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Gérer le style des composants (excepté &lt;Button /&gt; qui ne prend pas la propriété style) est extrêmement facile comparé à Flutter qui demandait constamment du chipotage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est aussi plus facile de créer des style globaux facilement réutilisables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C’est du CSS remixé avec les propriétés les plus courantes (</a:t>
            </a:r>
            <a:r>
              <a:rPr lang="fr-FR" dirty="0" err="1"/>
              <a:t>justify</a:t>
            </a:r>
            <a:r>
              <a:rPr lang="fr-FR" dirty="0"/>
              <a:t>-content, </a:t>
            </a:r>
            <a:r>
              <a:rPr lang="fr-FR" dirty="0" err="1"/>
              <a:t>align</a:t>
            </a:r>
            <a:r>
              <a:rPr lang="fr-FR" dirty="0"/>
              <a:t>-items, </a:t>
            </a:r>
            <a:r>
              <a:rPr lang="fr-FR" dirty="0" err="1"/>
              <a:t>fontSize</a:t>
            </a:r>
            <a:r>
              <a:rPr lang="fr-FR" dirty="0"/>
              <a:t>, </a:t>
            </a:r>
            <a:r>
              <a:rPr lang="fr-FR" dirty="0" err="1"/>
              <a:t>color</a:t>
            </a:r>
            <a:r>
              <a:rPr lang="fr-FR" dirty="0"/>
              <a:t>, </a:t>
            </a:r>
            <a:r>
              <a:rPr lang="fr-FR" dirty="0" err="1"/>
              <a:t>flex</a:t>
            </a:r>
            <a:r>
              <a:rPr lang="fr-FR" dirty="0"/>
              <a:t>, </a:t>
            </a:r>
            <a:r>
              <a:rPr lang="fr-FR" dirty="0" err="1"/>
              <a:t>flexDirection</a:t>
            </a:r>
            <a:r>
              <a:rPr lang="fr-FR" dirty="0"/>
              <a:t>, position, etc.)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styling</a:t>
            </a:r>
            <a:r>
              <a:rPr lang="fr-FR" dirty="0"/>
              <a:t> des composants dans </a:t>
            </a:r>
            <a:r>
              <a:rPr lang="fr-FR" dirty="0" err="1"/>
              <a:t>React</a:t>
            </a:r>
            <a:r>
              <a:rPr lang="fr-FR" dirty="0"/>
              <a:t> Native était un vrai plaisir grâce à cette manière de travailler et le rechargement à chaud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26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89549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Vaste gamme de package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Compatible avec tous les packages pour le JS pur (des librairies de math ou de statistiques par exemple)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Tellement vaste qu’on s’y perd, mais ça permet de fabriquer quelque chose rapidement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27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4878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Projet repris par Microsoft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Dernier commit, il y a un 2 jours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Prometteur mais utilisé ?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28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2757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Les applications </a:t>
            </a:r>
            <a:r>
              <a:rPr lang="fr-FR" dirty="0" err="1"/>
              <a:t>React</a:t>
            </a:r>
            <a:r>
              <a:rPr lang="fr-FR" dirty="0"/>
              <a:t> Native bien développées fonctionnent presque aussi bien que les applications Native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Ces graphiques datent de 2018, depuis, les performances se sont encore améliorées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29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79072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React</a:t>
            </a:r>
            <a:r>
              <a:rPr lang="fr-FR" dirty="0"/>
              <a:t> Native n’est pas un projet développé par quelques geeks dans leur garage, c’est un projet supporté et soutenu par Meta (anciennement Facebook)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On aime ou on n’aime pas, Meta reste un grand groupe avec de grand moyen qui peuvent qui reste un gage de qualité (même si les outils </a:t>
            </a:r>
            <a:r>
              <a:rPr lang="fr-FR" dirty="0" err="1"/>
              <a:t>facebook</a:t>
            </a:r>
            <a:r>
              <a:rPr lang="fr-FR" dirty="0"/>
              <a:t> sont nuls)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30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1143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Enfin, un avantage pas des moindre est la communauté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Par rapport à Xamarin par exemple, RN à une grosse communauté avec un nombre de contributeurs conséquents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Les problèmes sont réglés et pas mis en attentes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Régulièrement mis à jours (screens </a:t>
            </a:r>
            <a:r>
              <a:rPr lang="fr-FR" dirty="0" err="1"/>
              <a:t>commits</a:t>
            </a:r>
            <a:r>
              <a:rPr lang="fr-FR" dirty="0"/>
              <a:t>)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31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18801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Ces avantages et inconvénients sont ceux que j’ai eu le plaisir et le malheur d’expérimenter, il en existe encore d’autres mais j’ai préféré me limiter au stricte minimum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Il existe d’autre inconvénients comme toutes les manipulations à faire pour mettre la navigation en place par exemple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BE" dirty="0"/>
              <a:t>Ou encore l’implémentation de SQLite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BE" dirty="0"/>
              <a:t>Mais ces deux points ne sont que des problèmes d’expérience, en effet à force de pratique, ça ne devient qu’un détail de plus dans notre journée de développeur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32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24680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Quelques chiffres et statistiques pour RN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33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86259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Framework JavaScript open source de développement mobile développé par </a:t>
            </a:r>
            <a:r>
              <a:rPr lang="fr-FR" dirty="0" err="1"/>
              <a:t>facebook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« Extension » de </a:t>
            </a:r>
            <a:r>
              <a:rPr lang="fr-FR" dirty="0" err="1"/>
              <a:t>React</a:t>
            </a:r>
            <a:r>
              <a:rPr lang="fr-FR" dirty="0"/>
              <a:t> pour le mobile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38678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React</a:t>
            </a:r>
            <a:r>
              <a:rPr lang="fr-FR" dirty="0"/>
              <a:t> Native reste au dessus de Flutter en 2021, même si ce dernier gratte de plus en plus de place (Xamarin n’apparaissant même pas dans la liste)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34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16147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Dans le premier graphique, on peut voir qu’en rouge, Flutter est plus recherché sur Google depuis 2020-2021 (nous en avons déjà parlé dans la présentation Flutter, c’était dû aux mise à jours)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voit par contre dans le second graphique qu’aux USA c’est du 50-50, les deux technologies sont assez populaire, même si </a:t>
            </a:r>
            <a:r>
              <a:rPr lang="fr-FR" dirty="0" err="1"/>
              <a:t>React</a:t>
            </a:r>
            <a:r>
              <a:rPr lang="fr-FR" dirty="0"/>
              <a:t> Native a perdu beaucoup de place depuis 2018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35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1457402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On peut voir la popularité de 2019 ) 2021 pour les différents </a:t>
            </a:r>
            <a:r>
              <a:rPr lang="fr-FR" dirty="0" err="1"/>
              <a:t>framework</a:t>
            </a:r>
            <a:r>
              <a:rPr lang="fr-FR" dirty="0"/>
              <a:t> mobile hybrides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36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76415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On peut voir par contre que sur GitHub, l’avantage est à Flutter qui a dépassé en 2019 </a:t>
            </a:r>
            <a:r>
              <a:rPr lang="fr-FR" dirty="0" err="1"/>
              <a:t>React</a:t>
            </a:r>
            <a:r>
              <a:rPr lang="fr-FR" dirty="0"/>
              <a:t> Native sur les « étoiles »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graphique de gauche montre une tendance à la baisse pour RN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37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1640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C’est un </a:t>
            </a:r>
            <a:r>
              <a:rPr lang="fr-FR" dirty="0" err="1"/>
              <a:t>framework</a:t>
            </a:r>
            <a:r>
              <a:rPr lang="fr-FR" dirty="0"/>
              <a:t> Javascript aussi qui permet de concevoir des applications mobiles hybrides mais dans la technologie que nous voulons (ou presque, on est quand même limité à du Javascript mais on peut utiliser Angular, </a:t>
            </a:r>
            <a:r>
              <a:rPr lang="fr-FR" dirty="0" err="1"/>
              <a:t>React</a:t>
            </a:r>
            <a:r>
              <a:rPr lang="fr-FR" dirty="0"/>
              <a:t>, Vue, etc. ou juste du JS pur)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Progress est la société à l’origine de </a:t>
            </a:r>
            <a:r>
              <a:rPr lang="fr-FR" dirty="0" err="1"/>
              <a:t>NativeScript</a:t>
            </a:r>
            <a:r>
              <a:rPr lang="fr-FR" dirty="0"/>
              <a:t>, son nom ne dit peut-être rien mais c’est la société mère de </a:t>
            </a:r>
            <a:r>
              <a:rPr lang="fr-FR" dirty="0" err="1"/>
              <a:t>Telerik</a:t>
            </a:r>
            <a:r>
              <a:rPr lang="fr-FR" dirty="0"/>
              <a:t> par exemple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framework</a:t>
            </a:r>
            <a:r>
              <a:rPr lang="fr-FR" dirty="0"/>
              <a:t> a été crée en 2014.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 2019, Progress décide de laisser le projet à </a:t>
            </a:r>
            <a:r>
              <a:rPr lang="fr-FR" dirty="0" err="1"/>
              <a:t>nStudio</a:t>
            </a:r>
            <a:r>
              <a:rPr lang="fr-FR" dirty="0"/>
              <a:t>, un partenaire de longue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Enfin, en 2020, il est repris par la </a:t>
            </a:r>
            <a:r>
              <a:rPr lang="fr-FR" dirty="0" err="1"/>
              <a:t>OpenJS</a:t>
            </a:r>
            <a:r>
              <a:rPr lang="fr-FR" dirty="0"/>
              <a:t> </a:t>
            </a:r>
            <a:r>
              <a:rPr lang="fr-FR" dirty="0" err="1"/>
              <a:t>Foundation</a:t>
            </a:r>
            <a:r>
              <a:rPr lang="fr-FR" dirty="0"/>
              <a:t>, et la </a:t>
            </a:r>
            <a:r>
              <a:rPr lang="fr-FR" dirty="0" err="1"/>
              <a:t>commaunuté</a:t>
            </a:r>
            <a:r>
              <a:rPr lang="fr-FR" dirty="0"/>
              <a:t> s’occupe de son développement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framework</a:t>
            </a:r>
            <a:r>
              <a:rPr lang="fr-FR" dirty="0"/>
              <a:t> est constamment en amélioration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Il a un potentiel réel mais de la même manière que pour Flutter et </a:t>
            </a:r>
            <a:r>
              <a:rPr lang="fr-FR" dirty="0" err="1"/>
              <a:t>React</a:t>
            </a:r>
            <a:r>
              <a:rPr lang="fr-FR" dirty="0"/>
              <a:t> Native, il est recommandé de développer une petite application avec pour voir ce qu’il vaut réellement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39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48019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Il est possible de développer des applications avec </a:t>
            </a:r>
            <a:r>
              <a:rPr lang="fr-FR" dirty="0" err="1"/>
              <a:t>VueJS</a:t>
            </a:r>
            <a:r>
              <a:rPr lang="fr-FR" dirty="0"/>
              <a:t>, </a:t>
            </a:r>
            <a:r>
              <a:rPr lang="fr-FR" dirty="0" err="1"/>
              <a:t>ReactJS</a:t>
            </a:r>
            <a:r>
              <a:rPr lang="fr-FR" dirty="0"/>
              <a:t>, Angular en plus de </a:t>
            </a:r>
            <a:r>
              <a:rPr lang="fr-FR" dirty="0" err="1"/>
              <a:t>nativescript</a:t>
            </a:r>
            <a:r>
              <a:rPr lang="fr-FR" dirty="0"/>
              <a:t> pour qu’à la fin elle fonctionne de manière native quand même. En effet, </a:t>
            </a:r>
            <a:r>
              <a:rPr lang="fr-FR" dirty="0" err="1"/>
              <a:t>NativeScript</a:t>
            </a:r>
            <a:r>
              <a:rPr lang="fr-FR" dirty="0"/>
              <a:t> utilise les API natives d’iOS et Android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40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87677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Je n’ai pas eu l’occasion de tester </a:t>
            </a:r>
            <a:r>
              <a:rPr lang="fr-FR" dirty="0" err="1"/>
              <a:t>NativeScript</a:t>
            </a:r>
            <a:r>
              <a:rPr lang="fr-FR" dirty="0"/>
              <a:t>, de ce que j’ai lu, le Framework à l’air intéressant, et la fondation derrière le projet est aussi assez grande et sérieuse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Pour réellement jauger le projet, il faudrait de la pratique, ce que je ne pourrai plus faire pour l’instant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Cependant, jeter un coup d’œil au projet et tenter l’expérience n’est pas une mauvaise idée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41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97571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Entre Flutter et </a:t>
            </a:r>
            <a:r>
              <a:rPr lang="fr-FR" dirty="0" err="1"/>
              <a:t>React</a:t>
            </a:r>
            <a:r>
              <a:rPr lang="fr-FR" dirty="0"/>
              <a:t> Native, le choix est compliqué, cependant je pense que je partirai sur RN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Oui c’est du JavaScript et même en </a:t>
            </a:r>
            <a:r>
              <a:rPr lang="fr-FR" dirty="0" err="1"/>
              <a:t>TypeScript</a:t>
            </a:r>
            <a:r>
              <a:rPr lang="fr-FR" dirty="0"/>
              <a:t> il peut être capricieux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Oui, c’est plus lent que Flutter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Oui, ce n’est pas encore compatible parfaitement avec toutes les plateformes qu’on aime bien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Pourtant tous ces points ne changent rien au fait que </a:t>
            </a:r>
            <a:r>
              <a:rPr lang="fr-FR" dirty="0" err="1"/>
              <a:t>React</a:t>
            </a:r>
            <a:r>
              <a:rPr lang="fr-FR" dirty="0"/>
              <a:t> Native est un super </a:t>
            </a:r>
            <a:r>
              <a:rPr lang="fr-FR" dirty="0" err="1"/>
              <a:t>framework</a:t>
            </a:r>
            <a:r>
              <a:rPr lang="fr-FR" dirty="0"/>
              <a:t> (étonnant de la part de Facebook –’) qui nous donne tous les outils pour débuter l’aventure dans le développement mobile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Evidemment, nous avons vu plus tôt que RN est à la baisse d’un point de vue de la popularité, cependant il ne faut pas oublier un point important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Des entreprises, et pas des petites mais des grosses startup utilisent </a:t>
            </a:r>
            <a:r>
              <a:rPr lang="fr-FR" dirty="0" err="1"/>
              <a:t>React</a:t>
            </a:r>
            <a:r>
              <a:rPr lang="fr-FR" dirty="0"/>
              <a:t> Native, ces derniers ne laisseront pas couler la technologie les forçant à tout réécrire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L’engouement pour Flutter a déjà été évoqué dans la présentation de Flutter, engouement de la communauté ne signifie pas la « prise de pouvoir » totale non plus, l’exemple typique est Xamarin, qui n’est CLAIREMENT pas le </a:t>
            </a:r>
            <a:r>
              <a:rPr lang="fr-FR" dirty="0" err="1"/>
              <a:t>framework</a:t>
            </a:r>
            <a:r>
              <a:rPr lang="fr-FR" dirty="0"/>
              <a:t> le plus populaire auprès de la communauté et pourtant il vit encore après plus ou moins 10 ans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fr-FR" dirty="0"/>
              <a:t>Il a d’ailleurs droit à un renouveau avec .NET MAUI qui arrive très bientôt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dirty="0"/>
              <a:t>Alors non, sa perte de vitesse ne signifie pas sa mort, mais il est clair que ce ne sera peut-être plus la technologie préférée de la communauté dans le futur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/>
              <a:t>Un dernier conseil que je pourrais donner c’est de se préparer mentalement à régulièrement regarder des tutos </a:t>
            </a:r>
            <a:r>
              <a:rPr lang="fr-FR" dirty="0" err="1"/>
              <a:t>youtube</a:t>
            </a:r>
            <a:r>
              <a:rPr lang="fr-FR" dirty="0"/>
              <a:t> au début, certaines opération décrites dans leur doc ne sont pas si facile à implémenter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42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7930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Facebook, aujourd’hui Meta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L’a développé en 2013 pour faciliter le développement d’application web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BE" dirty="0"/>
              <a:t>Crée pour faciliter le </a:t>
            </a:r>
            <a:r>
              <a:rPr lang="fr-BE" dirty="0" err="1"/>
              <a:t>déveppement</a:t>
            </a:r>
            <a:r>
              <a:rPr lang="fr-BE" dirty="0"/>
              <a:t> d’application web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err="1"/>
              <a:t>React</a:t>
            </a:r>
            <a:r>
              <a:rPr lang="fr-FR" dirty="0"/>
              <a:t> Native apparait en 2015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Fonctionne de la même manière, avec un set de component natif limité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Utilisé pour Facebook, Instagram notamment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5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49030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Ce n’est pas du simple javascript, mais du </a:t>
            </a:r>
            <a:r>
              <a:rPr lang="fr-FR" dirty="0" err="1"/>
              <a:t>javascriptX</a:t>
            </a:r>
            <a:r>
              <a:rPr lang="fr-FR" dirty="0"/>
              <a:t>, une extension propre à </a:t>
            </a:r>
            <a:r>
              <a:rPr lang="fr-FR" dirty="0" err="1"/>
              <a:t>ReactJS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Crée et développé par Meta accompagné de la communauté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Utilisé pour l’application mobile de Facebook, d’Instagram, de Discord, Outlook, </a:t>
            </a:r>
            <a:r>
              <a:rPr lang="fr-BE" dirty="0" err="1"/>
              <a:t>etc</a:t>
            </a:r>
            <a:endParaRPr lang="fr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Utilisé par Facebook, Netflix, Uber, </a:t>
            </a:r>
            <a:r>
              <a:rPr lang="fr-BE" dirty="0" err="1"/>
              <a:t>etc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6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2833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Ressemble en tout point à ReactJs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N’utilise évidemment pas du HTML mais les composants natifs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7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24265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JSX est une extension JavaScript pour l’intégration de l’HTML dans du JavaScript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Facebook s’est basé sur PHP pour le développement de </a:t>
            </a:r>
            <a:r>
              <a:rPr lang="fr-FR" dirty="0" err="1"/>
              <a:t>ReactJS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9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97438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Du PHP dans de l’HTML dans un fichier PHP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Du JavaScript dans de l’HTML lui-même dans du JavaScript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10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84947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N’utilise pas d’HTML mais des composants natifs tels que </a:t>
            </a:r>
            <a:r>
              <a:rPr lang="fr-FR" dirty="0" err="1"/>
              <a:t>Text</a:t>
            </a:r>
            <a:r>
              <a:rPr lang="fr-FR" dirty="0"/>
              <a:t>, </a:t>
            </a:r>
            <a:r>
              <a:rPr lang="fr-FR" dirty="0" err="1"/>
              <a:t>ScrollView</a:t>
            </a:r>
            <a:r>
              <a:rPr lang="fr-FR" dirty="0"/>
              <a:t>, Image, </a:t>
            </a:r>
            <a:r>
              <a:rPr lang="fr-FR" dirty="0" err="1"/>
              <a:t>etc</a:t>
            </a:r>
            <a:endParaRPr lang="fr-F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/>
              <a:t>Ca reste évidemment du JavaScript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Permet le développement de composants personnalisés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BE" dirty="0"/>
              <a:t>Le </a:t>
            </a:r>
            <a:r>
              <a:rPr lang="fr-BE" dirty="0" err="1"/>
              <a:t>styling</a:t>
            </a:r>
            <a:r>
              <a:rPr lang="fr-BE" dirty="0"/>
              <a:t> se fait toujours avec du </a:t>
            </a:r>
            <a:r>
              <a:rPr lang="fr-BE" dirty="0" err="1"/>
              <a:t>css</a:t>
            </a:r>
            <a:r>
              <a:rPr lang="fr-BE" dirty="0"/>
              <a:t> mais cette fois imbriqué directement en paramètre du composant (afficher un style à l’image)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4D75-D7AB-4022-815C-65080B1F18E8}" type="slidenum">
              <a:rPr lang="fr-BE" smtClean="0"/>
              <a:t>11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361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stackoverflow.com/questions/38376283/zindex-in-react-native/3933906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aspirio187/TSReactNative/blob/master/src/components/CircularProgress.tsx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academy.hsoub.com/programming/javascript/%D9%85%D8%AF%D8%AE%D9%84-%D8%A5%D9%84%D9%89-react-native-r1264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smlpoints.com/guide-npm-install-and-operation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image" Target="../media/image21.jpg"/><Relationship Id="rId7" Type="http://schemas.openxmlformats.org/officeDocument/2006/relationships/hyperlink" Target="https://gizmos.republica.com/cool/android-wear-recibira-pronto-grandes-novedades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iphonemod.net/apple-watch-series-7-may-come-with-blood-pessure-feature-leak-from-apple-patent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://pesquompile.wikidot.com/histlp201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blog.csdn.net/xiao_xiaokui/article/details/8874165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smlpoints.com/guide-npm-install-and-operation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gularminds.com/blog/article/why-to-choose-react-native-for-mobile-app-development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Meta_Inc.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nsights.stackoverflow.com/survey/2021#most-popular-technologies-misc-tech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rends.google.com/trends/explore?date=2018-01-02%202022-01-02&amp;q=%2Fg%2F11h03gfxy9,%2Fg%2F11f03_rzbg" TargetMode="External"/><Relationship Id="rId5" Type="http://schemas.openxmlformats.org/officeDocument/2006/relationships/hyperlink" Target="https://trends.google.com/trends/explore?date=2018-01-02%202022-01-02&amp;geo=US&amp;q=%2Fg%2F11h03gfxy9,%2Fg%2F11f03_rzbg" TargetMode="Externa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statista.com/statistics/869224/worldwide-software-developer-working-hour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eekvectorlogo.com/progress-software-vector-logo-sv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blog.csdn.net/xiao_xiaokui/article/details/8874165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jpe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it.wikipedia.org/wiki/Facebook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openjsf.org/blog/2021/04/01/project-news-nativescript-v8-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feedproxy.google.com/~r/9lesson/~3/Xv_gnSTdtCU/getting-started-with-react-native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pt.wikipedia.org/wiki/React_(JavaScript)" TargetMode="External"/><Relationship Id="rId9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it.wikipedia.org/wiki/Faceboo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hyperlink" Target="https://creativecommons.org/licenses/by-nc/3.0/" TargetMode="External"/><Relationship Id="rId10" Type="http://schemas.openxmlformats.org/officeDocument/2006/relationships/hyperlink" Target="https://www.pngall.com/uber-png/download/41327" TargetMode="External"/><Relationship Id="rId4" Type="http://schemas.openxmlformats.org/officeDocument/2006/relationships/hyperlink" Target="https://travelshopgirl.com/how-a-great-airbnb-experience-can-change-your-life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native.dev/showcase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techug.com/post/udacity-abandon-react-native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s.stackoverflow.com/questions/302170/pregunta-reactjs-rou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D7100A-74F0-48B2-935D-2CC3B34F73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React</a:t>
            </a:r>
            <a:r>
              <a:rPr lang="fr-FR" dirty="0"/>
              <a:t> Native</a:t>
            </a:r>
            <a:endParaRPr lang="fr-BE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7E6C62-BE94-46B0-85D4-9A8C7B4E1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By Soultan HATSIJEV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1503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86674D-B8F5-40B3-B82F-E01912A4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ReactJS</a:t>
            </a:r>
            <a:r>
              <a:rPr lang="fr-FR" dirty="0"/>
              <a:t> - PHP</a:t>
            </a:r>
            <a:endParaRPr lang="fr-BE" dirty="0"/>
          </a:p>
        </p:txBody>
      </p:sp>
      <p:pic>
        <p:nvPicPr>
          <p:cNvPr id="2052" name="Picture 4" descr="Sublime 3 editor syntax highlighting PHP + HTML not working - Stack Overflow">
            <a:extLst>
              <a:ext uri="{FF2B5EF4-FFF2-40B4-BE49-F238E27FC236}">
                <a16:creationId xmlns:a16="http://schemas.microsoft.com/office/drawing/2014/main" id="{A92854E7-EA78-405D-AD86-8A5B5272F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105" y="149146"/>
            <a:ext cx="565626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eating a Simple App With React.js | by Emi Katsuta | Better Programming">
            <a:extLst>
              <a:ext uri="{FF2B5EF4-FFF2-40B4-BE49-F238E27FC236}">
                <a16:creationId xmlns:a16="http://schemas.microsoft.com/office/drawing/2014/main" id="{CFAE6BE4-8068-4019-BDB6-E25130AE6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36" y="3279854"/>
            <a:ext cx="47309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40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5C3F34-CC47-4260-88AE-062B3CE9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React</a:t>
            </a:r>
            <a:r>
              <a:rPr lang="fr-FR" dirty="0"/>
              <a:t> Native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28B6EB-75E5-4F0F-B201-615741420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47950" y="1311965"/>
            <a:ext cx="6522268" cy="423406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DECAAA8-1F88-448C-88C7-87F49E54DC36}"/>
              </a:ext>
            </a:extLst>
          </p:cNvPr>
          <p:cNvSpPr txBox="1"/>
          <p:nvPr/>
        </p:nvSpPr>
        <p:spPr>
          <a:xfrm>
            <a:off x="5047950" y="5615608"/>
            <a:ext cx="65222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hlinkClick r:id="rId4" tooltip="http://stackoverflow.com/questions/38376283/zindex-in-react-native/39339066"/>
              </a:rPr>
              <a:t>Cette photo</a:t>
            </a:r>
            <a:r>
              <a:rPr lang="fr-BE" sz="900" dirty="0"/>
              <a:t> par Auteur inconnu est soumise à la licence </a:t>
            </a:r>
            <a:r>
              <a:rPr lang="fr-BE" sz="900" dirty="0">
                <a:hlinkClick r:id="rId5" tooltip="https://creativecommons.org/licenses/by-sa/3.0/"/>
              </a:rPr>
              <a:t>CC BY-SA</a:t>
            </a:r>
            <a:endParaRPr lang="fr-BE" sz="900" dirty="0"/>
          </a:p>
        </p:txBody>
      </p:sp>
    </p:spTree>
    <p:extLst>
      <p:ext uri="{BB962C8B-B14F-4D97-AF65-F5344CB8AC3E}">
        <p14:creationId xmlns:p14="http://schemas.microsoft.com/office/powerpoint/2010/main" val="388672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1EA85-88A3-43D0-A2FE-11C71C869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Component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33814D-B858-4A81-9765-E7EEF235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771" y="367777"/>
            <a:ext cx="3205207" cy="61224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46996CE-6A71-4BA6-A6A5-62EC13A12689}"/>
              </a:ext>
            </a:extLst>
          </p:cNvPr>
          <p:cNvSpPr txBox="1"/>
          <p:nvPr/>
        </p:nvSpPr>
        <p:spPr>
          <a:xfrm>
            <a:off x="226115" y="6003091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dirty="0" err="1">
                <a:solidFill>
                  <a:srgbClr val="38DDE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TSReactNative</a:t>
            </a:r>
            <a:r>
              <a:rPr lang="fr-BE" dirty="0">
                <a:solidFill>
                  <a:srgbClr val="38DDE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fr-BE" dirty="0" err="1">
                <a:solidFill>
                  <a:srgbClr val="38DDE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CircularProgress.tsx</a:t>
            </a:r>
            <a:r>
              <a:rPr lang="fr-BE" dirty="0">
                <a:solidFill>
                  <a:srgbClr val="38DDE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at master · aspirio187/</a:t>
            </a:r>
            <a:r>
              <a:rPr lang="fr-BE" dirty="0" err="1">
                <a:solidFill>
                  <a:srgbClr val="38DDE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TSReactNative</a:t>
            </a:r>
            <a:r>
              <a:rPr lang="fr-BE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fr-B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2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055149-0EF3-43BC-80E8-DF5EAD84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Expo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9280A6-8A1F-49F4-AE94-E17285934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51630" y="991315"/>
            <a:ext cx="6451738" cy="487536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CE87F14-EF39-4B1F-9B5B-274D43A88A20}"/>
              </a:ext>
            </a:extLst>
          </p:cNvPr>
          <p:cNvSpPr txBox="1"/>
          <p:nvPr/>
        </p:nvSpPr>
        <p:spPr>
          <a:xfrm>
            <a:off x="4851630" y="5962248"/>
            <a:ext cx="64517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hlinkClick r:id="rId4" tooltip="https://academy.hsoub.com/programming/javascript/%D9%85%D8%AF%D8%AE%D9%84-%D8%A5%D9%84%D9%89-react-native-r1264/"/>
              </a:rPr>
              <a:t>Cette photo</a:t>
            </a:r>
            <a:r>
              <a:rPr lang="fr-BE" sz="900" dirty="0"/>
              <a:t> par Auteur inconnu est soumise à la licence </a:t>
            </a:r>
            <a:r>
              <a:rPr lang="fr-BE" sz="900" dirty="0">
                <a:hlinkClick r:id="rId5" tooltip="https://creativecommons.org/licenses/by-nc-sa/3.0/"/>
              </a:rPr>
              <a:t>CC BY-SA-NC</a:t>
            </a:r>
            <a:endParaRPr lang="fr-BE" sz="900" dirty="0"/>
          </a:p>
        </p:txBody>
      </p:sp>
    </p:spTree>
    <p:extLst>
      <p:ext uri="{BB962C8B-B14F-4D97-AF65-F5344CB8AC3E}">
        <p14:creationId xmlns:p14="http://schemas.microsoft.com/office/powerpoint/2010/main" val="3330973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154E83-831B-4DD4-887A-0FB07678E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NPM</a:t>
            </a:r>
            <a:endParaRPr lang="fr-B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913760-1E96-4BF6-A4E7-AF0E27B06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481" y="1396448"/>
            <a:ext cx="7159100" cy="40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108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FA58E-F6B8-4BF0-9708-7BFB1FD3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Projet Expo</a:t>
            </a:r>
            <a:endParaRPr lang="fr-B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EECB01-4CF8-4803-80C7-8A9942DC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757" y="1381539"/>
            <a:ext cx="7211613" cy="409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63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5280E9-BC40-40A7-8B01-8E8BA44B8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Outils Expo</a:t>
            </a:r>
            <a:endParaRPr lang="fr-BE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40654F1-67EF-42CF-AEDD-6679054D9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44" y="1371600"/>
            <a:ext cx="725233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8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00748-12F7-4005-995D-D2651A56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Inconvénients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189425-F68B-468E-AA59-E4414FE48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383167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0A6A4-F2D3-4A5E-BB00-D62A3192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3B2FE2-042F-4149-8424-61CBC4FA1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7368" y="2213335"/>
            <a:ext cx="6096000" cy="23622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03470E-7C84-45B8-B575-1FF6EF10DC46}"/>
              </a:ext>
            </a:extLst>
          </p:cNvPr>
          <p:cNvSpPr txBox="1"/>
          <p:nvPr/>
        </p:nvSpPr>
        <p:spPr>
          <a:xfrm>
            <a:off x="5207368" y="4575535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4" tooltip="https://smlpoints.com/guide-npm-install-and-operation.html"/>
              </a:rPr>
              <a:t>Cette photo</a:t>
            </a:r>
            <a:r>
              <a:rPr lang="fr-BE" sz="900"/>
              <a:t> par Auteur inconnu est soumise à la licence </a:t>
            </a:r>
            <a:r>
              <a:rPr lang="fr-BE" sz="900">
                <a:hlinkClick r:id="rId5" tooltip="https://creativecommons.org/licenses/by-sa/3.0/"/>
              </a:rPr>
              <a:t>CC BY-SA</a:t>
            </a:r>
            <a:endParaRPr lang="fr-BE" sz="900"/>
          </a:p>
        </p:txBody>
      </p:sp>
    </p:spTree>
    <p:extLst>
      <p:ext uri="{BB962C8B-B14F-4D97-AF65-F5344CB8AC3E}">
        <p14:creationId xmlns:p14="http://schemas.microsoft.com/office/powerpoint/2010/main" val="1221339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35C6E3-5B97-4C49-B3D4-1D1DAA7D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Erreurs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FEA92C-2607-472A-B038-36431B961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12"/>
          <a:stretch/>
        </p:blipFill>
        <p:spPr>
          <a:xfrm>
            <a:off x="4530304" y="2200779"/>
            <a:ext cx="7185173" cy="24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4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F46E69-0AC0-416A-BDF4-A16BAE991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  <a:endParaRPr lang="fr-BE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3A669E-2605-4728-88B0-08CF1649E83E}"/>
              </a:ext>
            </a:extLst>
          </p:cNvPr>
          <p:cNvSpPr txBox="1"/>
          <p:nvPr/>
        </p:nvSpPr>
        <p:spPr>
          <a:xfrm>
            <a:off x="6096000" y="2090172"/>
            <a:ext cx="244682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Technologie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Inconvénients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Avantages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Popularité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accent2">
                    <a:lumMod val="50000"/>
                  </a:schemeClr>
                </a:solidFill>
              </a:rPr>
              <a:t>NativeScript</a:t>
            </a:r>
            <a:endParaRPr lang="fr-FR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Choix ?</a:t>
            </a:r>
          </a:p>
        </p:txBody>
      </p:sp>
    </p:spTree>
    <p:extLst>
      <p:ext uri="{BB962C8B-B14F-4D97-AF65-F5344CB8AC3E}">
        <p14:creationId xmlns:p14="http://schemas.microsoft.com/office/powerpoint/2010/main" val="1017905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64D716-8B4C-4573-A9B8-9504467C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Expo vs NPM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250559-FC11-4F83-919B-28C43AE62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57"/>
          <a:stretch/>
        </p:blipFill>
        <p:spPr>
          <a:xfrm>
            <a:off x="4671385" y="180742"/>
            <a:ext cx="3685792" cy="32482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43F61F-18EE-4DE2-BD75-A5EB64921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255"/>
          <a:stretch/>
        </p:blipFill>
        <p:spPr>
          <a:xfrm>
            <a:off x="8468141" y="2349925"/>
            <a:ext cx="3357627" cy="40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04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8C39F-1781-4CB1-9833-7488E284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Smartwatch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455205D-3253-47D3-9010-3AED28E51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49711" y="3578146"/>
            <a:ext cx="3646419" cy="21878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87F1015-FDB6-4EAB-8292-CEBA6499DF67}"/>
              </a:ext>
            </a:extLst>
          </p:cNvPr>
          <p:cNvSpPr txBox="1"/>
          <p:nvPr/>
        </p:nvSpPr>
        <p:spPr>
          <a:xfrm>
            <a:off x="5149711" y="5980324"/>
            <a:ext cx="364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hlinkClick r:id="rId4" tooltip="https://www.iphonemod.net/apple-watch-series-7-may-come-with-blood-pessure-feature-leak-from-apple-patent.html"/>
              </a:rPr>
              <a:t>Cette photo</a:t>
            </a:r>
            <a:r>
              <a:rPr lang="fr-BE" sz="900" dirty="0"/>
              <a:t> par Auteur inconnu est soumise à la licence </a:t>
            </a:r>
            <a:r>
              <a:rPr lang="fr-BE" sz="900" dirty="0">
                <a:hlinkClick r:id="rId5" tooltip="https://creativecommons.org/licenses/by-nc/3.0/"/>
              </a:rPr>
              <a:t>CC BY-NC</a:t>
            </a:r>
            <a:endParaRPr lang="fr-BE" sz="9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A3381AC-FC8C-4135-B25D-4D82FB345E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49711" y="319413"/>
            <a:ext cx="4719845" cy="23021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76D638A-4FEB-4EEA-A52F-C26611C89804}"/>
              </a:ext>
            </a:extLst>
          </p:cNvPr>
          <p:cNvSpPr txBox="1"/>
          <p:nvPr/>
        </p:nvSpPr>
        <p:spPr>
          <a:xfrm>
            <a:off x="5149711" y="2715261"/>
            <a:ext cx="4719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hlinkClick r:id="rId7" tooltip="https://gizmos.republica.com/cool/android-wear-recibira-pronto-grandes-novedades.html"/>
              </a:rPr>
              <a:t>Cette photo</a:t>
            </a:r>
            <a:r>
              <a:rPr lang="fr-BE" sz="900" dirty="0"/>
              <a:t> par Auteur inconnu est soumise à la licence </a:t>
            </a:r>
            <a:r>
              <a:rPr lang="fr-BE" sz="900" dirty="0">
                <a:hlinkClick r:id="rId8" tooltip="https://creativecommons.org/licenses/by-nc-sa/3.0/"/>
              </a:rPr>
              <a:t>CC BY-SA-NC</a:t>
            </a:r>
            <a:endParaRPr lang="fr-BE" sz="900" dirty="0"/>
          </a:p>
        </p:txBody>
      </p:sp>
    </p:spTree>
    <p:extLst>
      <p:ext uri="{BB962C8B-B14F-4D97-AF65-F5344CB8AC3E}">
        <p14:creationId xmlns:p14="http://schemas.microsoft.com/office/powerpoint/2010/main" val="109714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073322-7D35-4096-A4AD-EC98ABF5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Linux ?</a:t>
            </a:r>
            <a:endParaRPr lang="fr-BE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3FCD5AC-E2A2-402E-B2BA-CFEADAC26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" r="16440"/>
          <a:stretch/>
        </p:blipFill>
        <p:spPr>
          <a:xfrm>
            <a:off x="4712199" y="1029464"/>
            <a:ext cx="7154528" cy="479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76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A762F-30A7-4D90-AEA9-D0196D30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Composants natif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6C1BDA-3984-487A-9642-DA91958E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771" y="1545654"/>
            <a:ext cx="7461636" cy="37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16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DE1FC0-107F-4441-B2D6-6BFA51565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Avantages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E1D1B4-D9E4-4943-9D84-C93C89F84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31413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0B7963-3A07-4BBB-A509-641F827F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F7D93A-2F12-46B3-B8E0-5EA370057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23183" y="777131"/>
            <a:ext cx="4572000" cy="24765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A08F92-3009-4EC5-8FDC-AB41D0F2AC6C}"/>
              </a:ext>
            </a:extLst>
          </p:cNvPr>
          <p:cNvSpPr txBox="1"/>
          <p:nvPr/>
        </p:nvSpPr>
        <p:spPr>
          <a:xfrm>
            <a:off x="4923183" y="3313584"/>
            <a:ext cx="457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4" tooltip="https://blog.csdn.net/xiao_xiaokui/article/details/88741654"/>
              </a:rPr>
              <a:t>Cette photo</a:t>
            </a:r>
            <a:r>
              <a:rPr lang="fr-BE" sz="900"/>
              <a:t> par Auteur inconnu est soumise à la licence </a:t>
            </a:r>
            <a:r>
              <a:rPr lang="fr-BE" sz="900">
                <a:hlinkClick r:id="rId5" tooltip="https://creativecommons.org/licenses/by-sa/3.0/"/>
              </a:rPr>
              <a:t>CC BY-SA</a:t>
            </a:r>
            <a:endParaRPr lang="fr-BE" sz="90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6F44335-3160-4CDC-AF30-B4CD99612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78618" y="3544416"/>
            <a:ext cx="2097156" cy="209715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3B953D2-BA74-45D1-B854-C022FC95BE13}"/>
              </a:ext>
            </a:extLst>
          </p:cNvPr>
          <p:cNvSpPr txBox="1"/>
          <p:nvPr/>
        </p:nvSpPr>
        <p:spPr>
          <a:xfrm>
            <a:off x="9478618" y="5772042"/>
            <a:ext cx="2097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7" tooltip="http://pesquompile.wikidot.com/histlp2010"/>
              </a:rPr>
              <a:t>Cette photo</a:t>
            </a:r>
            <a:r>
              <a:rPr lang="fr-BE" sz="900"/>
              <a:t> par Auteur inconnu est soumise à la licence </a:t>
            </a:r>
            <a:r>
              <a:rPr lang="fr-BE" sz="900">
                <a:hlinkClick r:id="rId5" tooltip="https://creativecommons.org/licenses/by-sa/3.0/"/>
              </a:rPr>
              <a:t>CC BY-SA</a:t>
            </a:r>
            <a:endParaRPr lang="fr-BE" sz="900"/>
          </a:p>
        </p:txBody>
      </p:sp>
    </p:spTree>
    <p:extLst>
      <p:ext uri="{BB962C8B-B14F-4D97-AF65-F5344CB8AC3E}">
        <p14:creationId xmlns:p14="http://schemas.microsoft.com/office/powerpoint/2010/main" val="334635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B152C2-107F-46CB-8929-EEE093522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Styling</a:t>
            </a:r>
            <a:endParaRPr lang="fr-BE" dirty="0"/>
          </a:p>
        </p:txBody>
      </p:sp>
      <p:pic>
        <p:nvPicPr>
          <p:cNvPr id="7170" name="Picture 2" descr="A Comparison of Three Methods for Styling Components in React Native">
            <a:extLst>
              <a:ext uri="{FF2B5EF4-FFF2-40B4-BE49-F238E27FC236}">
                <a16:creationId xmlns:a16="http://schemas.microsoft.com/office/drawing/2014/main" id="{784F0E1E-D1E3-4D38-B2B0-FC8BB2E5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51" y="736398"/>
            <a:ext cx="6149353" cy="538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063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7CD71B-9190-4969-8BDF-4EFA885F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Librairies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487EB9-2B6C-4355-920C-86E0C4368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07368" y="2349925"/>
            <a:ext cx="6096000" cy="23622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449DF2C-7FF5-422D-82D0-7756D6219970}"/>
              </a:ext>
            </a:extLst>
          </p:cNvPr>
          <p:cNvSpPr txBox="1"/>
          <p:nvPr/>
        </p:nvSpPr>
        <p:spPr>
          <a:xfrm>
            <a:off x="5207368" y="4712125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4" tooltip="https://smlpoints.com/guide-npm-install-and-operation.html"/>
              </a:rPr>
              <a:t>Cette photo</a:t>
            </a:r>
            <a:r>
              <a:rPr lang="fr-BE" sz="900"/>
              <a:t> par Auteur inconnu est soumise à la licence </a:t>
            </a:r>
            <a:r>
              <a:rPr lang="fr-BE" sz="900">
                <a:hlinkClick r:id="rId5" tooltip="https://creativecommons.org/licenses/by-sa/3.0/"/>
              </a:rPr>
              <a:t>CC BY-SA</a:t>
            </a:r>
            <a:endParaRPr lang="fr-BE" sz="900"/>
          </a:p>
        </p:txBody>
      </p:sp>
    </p:spTree>
    <p:extLst>
      <p:ext uri="{BB962C8B-B14F-4D97-AF65-F5344CB8AC3E}">
        <p14:creationId xmlns:p14="http://schemas.microsoft.com/office/powerpoint/2010/main" val="2564736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62625E-6133-444D-B1E0-5C567641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Windows &amp; </a:t>
            </a:r>
            <a:r>
              <a:rPr lang="fr-FR" dirty="0" err="1"/>
              <a:t>macOS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DF019D-F97C-49A9-ABAF-1C773A1FC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13" y="1422348"/>
            <a:ext cx="7405915" cy="401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7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34E181-5F84-43D7-803B-55F61C6B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Performance</a:t>
            </a:r>
            <a:endParaRPr lang="fr-BE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F90EBBF-1858-4048-9613-6FE8B8A00253}"/>
              </a:ext>
            </a:extLst>
          </p:cNvPr>
          <p:cNvSpPr txBox="1"/>
          <p:nvPr/>
        </p:nvSpPr>
        <p:spPr>
          <a:xfrm>
            <a:off x="0" y="62116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12 Reasons to Choose React Native for Hybrid Mobile Apps | Angular Minds</a:t>
            </a:r>
            <a:endParaRPr lang="fr-B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146" name="Picture 2" descr="CPU Usages">
            <a:extLst>
              <a:ext uri="{FF2B5EF4-FFF2-40B4-BE49-F238E27FC236}">
                <a16:creationId xmlns:a16="http://schemas.microsoft.com/office/drawing/2014/main" id="{2CF8FA38-F5E9-49FC-BCF5-E7981CD74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217" y="229619"/>
            <a:ext cx="5516174" cy="319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PU Usages">
            <a:extLst>
              <a:ext uri="{FF2B5EF4-FFF2-40B4-BE49-F238E27FC236}">
                <a16:creationId xmlns:a16="http://schemas.microsoft.com/office/drawing/2014/main" id="{5700CAB4-10E6-4E34-AE98-19D9552CA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578146"/>
            <a:ext cx="4731396" cy="275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7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D1CE94-7888-48D6-B470-F9A609C8A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0C439E-1D62-4243-B7EC-6B42FC25C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Qu’est-ce que </a:t>
            </a:r>
            <a:r>
              <a:rPr lang="fr-FR" dirty="0" err="1"/>
              <a:t>React</a:t>
            </a:r>
            <a:r>
              <a:rPr lang="fr-FR" dirty="0"/>
              <a:t> Native 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743268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24EFF4-D8D5-42E3-BE86-2C2139A8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Support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72EF8FB-8A20-4770-AB90-0DCCBB4BE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56074" y="2736780"/>
            <a:ext cx="4191000" cy="8477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C9023A1-8AED-4A09-B94D-120C7FCF4504}"/>
              </a:ext>
            </a:extLst>
          </p:cNvPr>
          <p:cNvSpPr txBox="1"/>
          <p:nvPr/>
        </p:nvSpPr>
        <p:spPr>
          <a:xfrm>
            <a:off x="6356074" y="3584505"/>
            <a:ext cx="4191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4" tooltip="https://en.wikipedia.org/wiki/Meta_Inc."/>
              </a:rPr>
              <a:t>Cette photo</a:t>
            </a:r>
            <a:r>
              <a:rPr lang="fr-BE" sz="900"/>
              <a:t> par Auteur inconnu est soumise à la licence </a:t>
            </a:r>
            <a:r>
              <a:rPr lang="fr-BE" sz="900">
                <a:hlinkClick r:id="rId5" tooltip="https://creativecommons.org/licenses/by-sa/3.0/"/>
              </a:rPr>
              <a:t>CC BY-SA</a:t>
            </a:r>
            <a:endParaRPr lang="fr-BE" sz="900"/>
          </a:p>
        </p:txBody>
      </p:sp>
    </p:spTree>
    <p:extLst>
      <p:ext uri="{BB962C8B-B14F-4D97-AF65-F5344CB8AC3E}">
        <p14:creationId xmlns:p14="http://schemas.microsoft.com/office/powerpoint/2010/main" val="600389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3D509A-A9B5-4FD6-9F55-C65DB1F2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Communauté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2EF4193-14D6-4F10-BD23-D6A3B7D3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437" y="380799"/>
            <a:ext cx="3000794" cy="289600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19494D-623A-47E0-86C7-CE519A4A6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840" y="1828801"/>
            <a:ext cx="2514951" cy="5906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C59CA11-DFF2-43BF-BA9A-26F69BCEA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930" y="3429000"/>
            <a:ext cx="5457402" cy="31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63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23FF6-213C-4501-8252-CFFAC9D4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tout ?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0C481B-A104-4A4D-9B7C-B8C0AE17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2758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8FD12-7449-4B5F-8120-63BA89B7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Popularité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D094AB-095E-4030-BD43-E5D3F6087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49602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5499BF-3B16-42A5-AE74-8B94C517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2" y="2315817"/>
            <a:ext cx="3564098" cy="2490550"/>
          </a:xfrm>
        </p:spPr>
        <p:txBody>
          <a:bodyPr/>
          <a:lstStyle/>
          <a:p>
            <a:r>
              <a:rPr lang="fr-FR" dirty="0" err="1"/>
              <a:t>StackOverflow</a:t>
            </a:r>
            <a:r>
              <a:rPr lang="fr-FR" dirty="0"/>
              <a:t> 2021</a:t>
            </a:r>
            <a:endParaRPr lang="fr-BE" dirty="0"/>
          </a:p>
        </p:txBody>
      </p:sp>
      <p:pic>
        <p:nvPicPr>
          <p:cNvPr id="8194" name="Picture 2" descr="stack overflow survey results 2019">
            <a:extLst>
              <a:ext uri="{FF2B5EF4-FFF2-40B4-BE49-F238E27FC236}">
                <a16:creationId xmlns:a16="http://schemas.microsoft.com/office/drawing/2014/main" id="{8BAFEC1E-D07B-4597-B29F-F3E344D8E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967" y="437216"/>
            <a:ext cx="6023734" cy="598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8E8E374-A7D3-4ABA-849C-6F7B314FD95A}"/>
              </a:ext>
            </a:extLst>
          </p:cNvPr>
          <p:cNvSpPr txBox="1"/>
          <p:nvPr/>
        </p:nvSpPr>
        <p:spPr>
          <a:xfrm>
            <a:off x="0" y="648866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Stack Overflow Developer Survey 2021</a:t>
            </a:r>
            <a:endParaRPr lang="fr-B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74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2945FE-E505-4F8C-8F2C-60AC8E1E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Google</a:t>
            </a:r>
            <a:endParaRPr lang="fr-BE" dirty="0"/>
          </a:p>
        </p:txBody>
      </p:sp>
      <p:pic>
        <p:nvPicPr>
          <p:cNvPr id="9218" name="Picture 2" descr="a graph of worldwide Flutter (red) and React Native (blue) popularity trend (2018–2022).">
            <a:extLst>
              <a:ext uri="{FF2B5EF4-FFF2-40B4-BE49-F238E27FC236}">
                <a16:creationId xmlns:a16="http://schemas.microsoft.com/office/drawing/2014/main" id="{226D89AF-C735-4B59-AF7D-E0FAA4AD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48" y="744756"/>
            <a:ext cx="6588827" cy="16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 graph with Flutter (red) and React Native (blue) popularity trend in the US (2018–2022).">
            <a:extLst>
              <a:ext uri="{FF2B5EF4-FFF2-40B4-BE49-F238E27FC236}">
                <a16:creationId xmlns:a16="http://schemas.microsoft.com/office/drawing/2014/main" id="{D2264136-9A7C-4FBF-8789-EA391A96E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048" y="3070225"/>
            <a:ext cx="7047342" cy="173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378BECA-DF76-46E2-BF0B-CFDA3889CBC6}"/>
              </a:ext>
            </a:extLst>
          </p:cNvPr>
          <p:cNvSpPr txBox="1"/>
          <p:nvPr/>
        </p:nvSpPr>
        <p:spPr>
          <a:xfrm>
            <a:off x="4939048" y="480636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accent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Native, Flutter - Découvrir - Google Trends</a:t>
            </a:r>
            <a:endParaRPr lang="fr-B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FD19918-2CE0-488D-A35C-84A6E3466F53}"/>
              </a:ext>
            </a:extLst>
          </p:cNvPr>
          <p:cNvSpPr txBox="1"/>
          <p:nvPr/>
        </p:nvSpPr>
        <p:spPr>
          <a:xfrm>
            <a:off x="4939048" y="251622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accent2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Native, Flutter - Découvrir - Google Trends</a:t>
            </a:r>
            <a:endParaRPr lang="fr-B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85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9B941-DBBE-4473-B6C6-6D12FFB27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</a:t>
            </a:r>
            <a:endParaRPr lang="fr-BE" dirty="0"/>
          </a:p>
        </p:txBody>
      </p:sp>
      <p:pic>
        <p:nvPicPr>
          <p:cNvPr id="10242" name="Picture 2" descr="2021 Statista popularity graph for cross-platform mobile development frameworks ">
            <a:extLst>
              <a:ext uri="{FF2B5EF4-FFF2-40B4-BE49-F238E27FC236}">
                <a16:creationId xmlns:a16="http://schemas.microsoft.com/office/drawing/2014/main" id="{FC402599-44F8-4FA6-AC2B-B8D347141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43" y="1192024"/>
            <a:ext cx="6943311" cy="432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9C4F898-9F5E-461F-AB95-22176BCAB829}"/>
              </a:ext>
            </a:extLst>
          </p:cNvPr>
          <p:cNvSpPr txBox="1"/>
          <p:nvPr/>
        </p:nvSpPr>
        <p:spPr>
          <a:xfrm>
            <a:off x="86967" y="6211669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• Cross-platform mobile frameworks used by global developers 2021 | Statista</a:t>
            </a:r>
            <a:endParaRPr lang="fr-B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840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70886-093A-4A8D-A5F3-E096BFE2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GitHub</a:t>
            </a:r>
            <a:endParaRPr lang="fr-BE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94861A5-B9AD-4DFA-8822-13C42F0F0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96" y="1742954"/>
            <a:ext cx="7319860" cy="337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329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E647CE-02F0-489B-9B01-7A16CDD4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NativeScript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027C35-6B50-4E73-BD0F-CA4595758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C’est quoi ça encore 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56387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0774E8-4732-49FC-83A6-A969AF83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quoi ?</a:t>
            </a:r>
            <a:endParaRPr lang="fr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4C8EB3-BB03-4005-8A45-EA049EC7C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01428" y="1662274"/>
            <a:ext cx="7098113" cy="39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0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42C35-A588-40F9-B211-3E85DB3A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quoi ?</a:t>
            </a:r>
            <a:endParaRPr lang="fr-BE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D0A3777-2E7B-462C-9DF3-13D6F2C75FC4}"/>
              </a:ext>
            </a:extLst>
          </p:cNvPr>
          <p:cNvSpPr txBox="1"/>
          <p:nvPr/>
        </p:nvSpPr>
        <p:spPr>
          <a:xfrm>
            <a:off x="5086206" y="1599241"/>
            <a:ext cx="5431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Facebook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Framework JavaScript 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Développement mobile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BB561A-B6A9-4484-958F-FA8C34838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7078" y="2799570"/>
            <a:ext cx="2456443" cy="245644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2476520-87EB-412D-AA4D-23FCC630FD6D}"/>
              </a:ext>
            </a:extLst>
          </p:cNvPr>
          <p:cNvSpPr txBox="1"/>
          <p:nvPr/>
        </p:nvSpPr>
        <p:spPr>
          <a:xfrm>
            <a:off x="9317699" y="5326497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hlinkClick r:id="rId4" tooltip="https://it.wikipedia.org/wiki/Facebook"/>
              </a:rPr>
              <a:t>Cette photo</a:t>
            </a:r>
            <a:r>
              <a:rPr lang="fr-BE" sz="900" dirty="0"/>
              <a:t> par Auteur inconnu est soumise à la licence </a:t>
            </a:r>
            <a:r>
              <a:rPr lang="fr-BE" sz="900" dirty="0">
                <a:hlinkClick r:id="rId5" tooltip="https://creativecommons.org/licenses/by-sa/3.0/"/>
              </a:rPr>
              <a:t>CC BY-SA</a:t>
            </a:r>
            <a:endParaRPr lang="fr-BE" sz="9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808FEA4-9506-4FB6-897F-7CD85FA444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90103" y="3050538"/>
            <a:ext cx="3176954" cy="17208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004F825-471B-41A3-8E66-CB6D3B2F11B0}"/>
              </a:ext>
            </a:extLst>
          </p:cNvPr>
          <p:cNvSpPr txBox="1"/>
          <p:nvPr/>
        </p:nvSpPr>
        <p:spPr>
          <a:xfrm>
            <a:off x="5750358" y="4889427"/>
            <a:ext cx="245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7" tooltip="https://blog.csdn.net/xiao_xiaokui/article/details/88741654"/>
              </a:rPr>
              <a:t>Cette photo</a:t>
            </a:r>
            <a:r>
              <a:rPr lang="fr-BE" sz="900"/>
              <a:t> par Auteur inconnu est soumise à la licence </a:t>
            </a:r>
            <a:r>
              <a:rPr lang="fr-BE" sz="900">
                <a:hlinkClick r:id="rId5" tooltip="https://creativecommons.org/licenses/by-sa/3.0/"/>
              </a:rPr>
              <a:t>CC BY-SA</a:t>
            </a:r>
            <a:endParaRPr lang="fr-BE" sz="900"/>
          </a:p>
        </p:txBody>
      </p:sp>
    </p:spTree>
    <p:extLst>
      <p:ext uri="{BB962C8B-B14F-4D97-AF65-F5344CB8AC3E}">
        <p14:creationId xmlns:p14="http://schemas.microsoft.com/office/powerpoint/2010/main" val="37774139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69D0EE-B2AE-4EAC-91EA-A22F8BD0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NativeScript</a:t>
            </a:r>
            <a:r>
              <a:rPr lang="fr-FR" dirty="0"/>
              <a:t> V8</a:t>
            </a:r>
            <a:endParaRPr lang="fr-B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D034DE-7A19-425E-9539-7AE3E4CBD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46844" y="1461518"/>
            <a:ext cx="6995491" cy="39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767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048DD-CA73-4EFB-9297-0EA90DD4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donc ?</a:t>
            </a:r>
            <a:endParaRPr lang="fr-BE" dirty="0"/>
          </a:p>
        </p:txBody>
      </p:sp>
      <p:pic>
        <p:nvPicPr>
          <p:cNvPr id="12292" name="Picture 4" descr="Coding GIF - Coding - Discover &amp; Share GIFs">
            <a:extLst>
              <a:ext uri="{FF2B5EF4-FFF2-40B4-BE49-F238E27FC236}">
                <a16:creationId xmlns:a16="http://schemas.microsoft.com/office/drawing/2014/main" id="{5213453F-C92F-4DCF-901D-87B37F0621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52587"/>
            <a:ext cx="47434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037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CCE1F5-5C45-4E1C-882B-C9F38E77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?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D22D3F-F56B-4FD1-ACF9-88F3E226C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400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7BB311-8A7D-4CC7-AA19-A98B452C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Facebook</a:t>
            </a:r>
            <a:endParaRPr lang="fr-BE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3B3885B-7B20-4013-BBE0-58B9C173D0AE}"/>
              </a:ext>
            </a:extLst>
          </p:cNvPr>
          <p:cNvSpPr txBox="1"/>
          <p:nvPr/>
        </p:nvSpPr>
        <p:spPr>
          <a:xfrm>
            <a:off x="5254526" y="2506318"/>
            <a:ext cx="54292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accent2">
                    <a:lumMod val="50000"/>
                  </a:schemeClr>
                </a:solidFill>
              </a:rPr>
              <a:t>React</a:t>
            </a: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Meta (Facebook) et la communauté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React</a:t>
            </a:r>
            <a:r>
              <a:rPr lang="fr-FR" sz="2400" dirty="0">
                <a:solidFill>
                  <a:schemeClr val="accent2">
                    <a:lumMod val="50000"/>
                  </a:schemeClr>
                </a:solidFill>
                <a:sym typeface="Wingdings" panose="05000000000000000000" pitchFamily="2" charset="2"/>
              </a:rPr>
              <a:t> Native 2015</a:t>
            </a:r>
            <a:endParaRPr lang="fr-BE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FAA74B-D032-4CD0-9E45-028311E57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18445" y="3563354"/>
            <a:ext cx="2857500" cy="248602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337C732-159C-41BB-B83A-0CDCA7CD5BC7}"/>
              </a:ext>
            </a:extLst>
          </p:cNvPr>
          <p:cNvSpPr txBox="1"/>
          <p:nvPr/>
        </p:nvSpPr>
        <p:spPr>
          <a:xfrm>
            <a:off x="8318445" y="6143625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hlinkClick r:id="rId4" tooltip="https://pt.wikipedia.org/wiki/React_(JavaScript)"/>
              </a:rPr>
              <a:t>Cette photo</a:t>
            </a:r>
            <a:r>
              <a:rPr lang="fr-BE" sz="900" dirty="0"/>
              <a:t> par Auteur inconnu est soumise à la licence </a:t>
            </a:r>
            <a:r>
              <a:rPr lang="fr-BE" sz="900" dirty="0">
                <a:hlinkClick r:id="rId5" tooltip="https://creativecommons.org/licenses/by-sa/3.0/"/>
              </a:rPr>
              <a:t>CC BY-SA</a:t>
            </a:r>
            <a:endParaRPr lang="fr-BE" sz="9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F0E8760-7B6A-42EA-908D-C9ED67D0A5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969148" y="187155"/>
            <a:ext cx="3556095" cy="191482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39F3094-3417-4E9F-A9D4-4042E28388E4}"/>
              </a:ext>
            </a:extLst>
          </p:cNvPr>
          <p:cNvSpPr txBox="1"/>
          <p:nvPr/>
        </p:nvSpPr>
        <p:spPr>
          <a:xfrm>
            <a:off x="7969148" y="2231439"/>
            <a:ext cx="35560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7" tooltip="http://feedproxy.google.com/~r/9lesson/~3/Xv_gnSTdtCU/getting-started-with-react-native.html"/>
              </a:rPr>
              <a:t>Cette photo</a:t>
            </a:r>
            <a:r>
              <a:rPr lang="fr-BE" sz="900"/>
              <a:t> par Auteur inconnu est soumise à la licence </a:t>
            </a:r>
            <a:r>
              <a:rPr lang="fr-BE" sz="900">
                <a:hlinkClick r:id="rId8" tooltip="https://creativecommons.org/licenses/by/3.0/"/>
              </a:rPr>
              <a:t>CC BY</a:t>
            </a:r>
            <a:endParaRPr lang="fr-BE" sz="900"/>
          </a:p>
        </p:txBody>
      </p:sp>
    </p:spTree>
    <p:extLst>
      <p:ext uri="{BB962C8B-B14F-4D97-AF65-F5344CB8AC3E}">
        <p14:creationId xmlns:p14="http://schemas.microsoft.com/office/powerpoint/2010/main" val="1343448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E2B57-661A-48CD-BDED-201F2A845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Framework Javascript</a:t>
            </a:r>
            <a:endParaRPr lang="fr-BE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1226B0C-9724-40B5-ACC2-E26CB6009C67}"/>
              </a:ext>
            </a:extLst>
          </p:cNvPr>
          <p:cNvSpPr txBox="1"/>
          <p:nvPr/>
        </p:nvSpPr>
        <p:spPr>
          <a:xfrm>
            <a:off x="4952097" y="1518928"/>
            <a:ext cx="22878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JSX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Meta and </a:t>
            </a:r>
            <a:r>
              <a:rPr lang="fr-FR" sz="2400" dirty="0" err="1">
                <a:solidFill>
                  <a:schemeClr val="accent2">
                    <a:lumMod val="50000"/>
                  </a:schemeClr>
                </a:solidFill>
              </a:rPr>
              <a:t>cie</a:t>
            </a:r>
            <a:endParaRPr lang="fr-FR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9849DA5-8451-4087-A8B7-6A6463C62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52097" y="2273445"/>
            <a:ext cx="4981823" cy="223463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DD9FA35-0AE4-47DD-82F2-265CA8380BC4}"/>
              </a:ext>
            </a:extLst>
          </p:cNvPr>
          <p:cNvSpPr txBox="1"/>
          <p:nvPr/>
        </p:nvSpPr>
        <p:spPr>
          <a:xfrm>
            <a:off x="4952097" y="4629761"/>
            <a:ext cx="49818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4" tooltip="https://travelshopgirl.com/how-a-great-airbnb-experience-can-change-your-life/"/>
              </a:rPr>
              <a:t>Cette photo</a:t>
            </a:r>
            <a:r>
              <a:rPr lang="fr-BE" sz="900"/>
              <a:t> par Auteur inconnu est soumise à la licence </a:t>
            </a:r>
            <a:r>
              <a:rPr lang="fr-BE" sz="900">
                <a:hlinkClick r:id="rId5" tooltip="https://creativecommons.org/licenses/by-nc/3.0/"/>
              </a:rPr>
              <a:t>CC BY-NC</a:t>
            </a:r>
            <a:endParaRPr lang="fr-BE" sz="90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FB55E91-DE82-48BD-AC36-EB5E070B6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41027" y="-6392"/>
            <a:ext cx="2234631" cy="223463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D6D3A74-6A53-4668-AFA6-F11020116ABD}"/>
              </a:ext>
            </a:extLst>
          </p:cNvPr>
          <p:cNvSpPr txBox="1"/>
          <p:nvPr/>
        </p:nvSpPr>
        <p:spPr>
          <a:xfrm>
            <a:off x="8541026" y="2383856"/>
            <a:ext cx="223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hlinkClick r:id="rId7" tooltip="https://it.wikipedia.org/wiki/Facebook"/>
              </a:rPr>
              <a:t>Cette photo</a:t>
            </a:r>
            <a:r>
              <a:rPr lang="fr-BE" sz="900" dirty="0"/>
              <a:t> par Auteur inconnu est soumise à la licence </a:t>
            </a:r>
            <a:r>
              <a:rPr lang="fr-BE" sz="900" dirty="0">
                <a:hlinkClick r:id="rId8" tooltip="https://creativecommons.org/licenses/by-sa/3.0/"/>
              </a:rPr>
              <a:t>CC BY-SA</a:t>
            </a:r>
            <a:endParaRPr lang="fr-BE" sz="9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94B360D-84C9-4BDC-9AF3-88B10F26D9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676819" y="3907355"/>
            <a:ext cx="3425729" cy="120144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0C481C1-5B6E-41C7-8478-9279B8655B00}"/>
              </a:ext>
            </a:extLst>
          </p:cNvPr>
          <p:cNvSpPr txBox="1"/>
          <p:nvPr/>
        </p:nvSpPr>
        <p:spPr>
          <a:xfrm>
            <a:off x="8676819" y="5339078"/>
            <a:ext cx="342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hlinkClick r:id="rId10" tooltip="https://www.pngall.com/uber-png/download/41327"/>
              </a:rPr>
              <a:t>Cette photo</a:t>
            </a:r>
            <a:r>
              <a:rPr lang="fr-BE" sz="900" dirty="0"/>
              <a:t> par Auteur inconnu est soumise à la licence </a:t>
            </a:r>
            <a:r>
              <a:rPr lang="fr-BE" sz="900" dirty="0">
                <a:hlinkClick r:id="rId5" tooltip="https://creativecommons.org/licenses/by-nc/3.0/"/>
              </a:rPr>
              <a:t>CC BY-NC</a:t>
            </a:r>
            <a:endParaRPr lang="fr-BE" sz="900" dirty="0"/>
          </a:p>
        </p:txBody>
      </p:sp>
    </p:spTree>
    <p:extLst>
      <p:ext uri="{BB962C8B-B14F-4D97-AF65-F5344CB8AC3E}">
        <p14:creationId xmlns:p14="http://schemas.microsoft.com/office/powerpoint/2010/main" val="317903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BF771-3963-4843-B209-E4DB1094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React</a:t>
            </a:r>
            <a:r>
              <a:rPr lang="fr-FR" dirty="0"/>
              <a:t> Native</a:t>
            </a:r>
            <a:endParaRPr lang="fr-BE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B382DD-1068-4A9E-8A84-393EB95FE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750168" y="1476582"/>
            <a:ext cx="6553200" cy="36861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AB57323-FD0B-458B-9EB7-426739B1A75C}"/>
              </a:ext>
            </a:extLst>
          </p:cNvPr>
          <p:cNvSpPr txBox="1"/>
          <p:nvPr/>
        </p:nvSpPr>
        <p:spPr>
          <a:xfrm>
            <a:off x="4750168" y="5162757"/>
            <a:ext cx="6553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>
                <a:hlinkClick r:id="rId4" tooltip="https://www.techug.com/post/udacity-abandon-react-native.html"/>
              </a:rPr>
              <a:t>Cette photo</a:t>
            </a:r>
            <a:r>
              <a:rPr lang="fr-BE" sz="900"/>
              <a:t> par Auteur inconnu est soumise à la licence </a:t>
            </a:r>
            <a:r>
              <a:rPr lang="fr-BE" sz="900">
                <a:hlinkClick r:id="rId5" tooltip="https://creativecommons.org/licenses/by-nc-sa/3.0/"/>
              </a:rPr>
              <a:t>CC BY-SA-NC</a:t>
            </a:r>
            <a:endParaRPr lang="fr-BE" sz="9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202873-AADC-42CA-8C4B-AD2518474A1E}"/>
              </a:ext>
            </a:extLst>
          </p:cNvPr>
          <p:cNvSpPr txBox="1"/>
          <p:nvPr/>
        </p:nvSpPr>
        <p:spPr>
          <a:xfrm>
            <a:off x="888632" y="619543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Who's using React Native? · React Native</a:t>
            </a:r>
            <a:endParaRPr lang="fr-B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2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3939E7-4B95-4663-9BA2-9B7078D7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Technologie</a:t>
            </a:r>
            <a:endParaRPr lang="fr-BE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D6DBEE-3CEF-4D68-8B6E-DB826EEA6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Quel langage utilise </a:t>
            </a:r>
            <a:r>
              <a:rPr lang="fr-FR" dirty="0" err="1"/>
              <a:t>React</a:t>
            </a:r>
            <a:r>
              <a:rPr lang="fr-FR" dirty="0"/>
              <a:t> Native 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77889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935F0E-8AA7-454E-9934-8B472F5C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 (JSX)</a:t>
            </a:r>
            <a:endParaRPr lang="fr-BE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FCFB466-1670-48CE-A308-9528288FC059}"/>
              </a:ext>
            </a:extLst>
          </p:cNvPr>
          <p:cNvSpPr txBox="1"/>
          <p:nvPr/>
        </p:nvSpPr>
        <p:spPr>
          <a:xfrm>
            <a:off x="6765532" y="919876"/>
            <a:ext cx="33430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accent2">
                    <a:lumMod val="50000"/>
                  </a:schemeClr>
                </a:solidFill>
              </a:rPr>
              <a:t>Extension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i="1" dirty="0">
                <a:solidFill>
                  <a:schemeClr val="accent2">
                    <a:lumMod val="50000"/>
                  </a:schemeClr>
                </a:solidFill>
              </a:rPr>
              <a:t>Template </a:t>
            </a:r>
            <a:r>
              <a:rPr lang="fr-FR" sz="2400" i="1" dirty="0" err="1">
                <a:solidFill>
                  <a:schemeClr val="accent2">
                    <a:lumMod val="50000"/>
                  </a:schemeClr>
                </a:solidFill>
              </a:rPr>
              <a:t>Language</a:t>
            </a:r>
            <a:endParaRPr lang="fr-FR" sz="24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650B6AA-2292-40A4-ABC2-256DAB199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79505" y="1964665"/>
            <a:ext cx="6915150" cy="374262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F7B08C7-EE9D-4B81-A36F-A5F620602B23}"/>
              </a:ext>
            </a:extLst>
          </p:cNvPr>
          <p:cNvSpPr txBox="1"/>
          <p:nvPr/>
        </p:nvSpPr>
        <p:spPr>
          <a:xfrm>
            <a:off x="4979505" y="5707292"/>
            <a:ext cx="69151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>
                <a:hlinkClick r:id="rId4" tooltip="https://es.stackoverflow.com/questions/302170/pregunta-reactjs-route"/>
              </a:rPr>
              <a:t>Cette photo</a:t>
            </a:r>
            <a:r>
              <a:rPr lang="fr-BE" sz="900" dirty="0"/>
              <a:t> par Auteur inconnu est soumise à la licence </a:t>
            </a:r>
            <a:r>
              <a:rPr lang="fr-BE" sz="900" dirty="0">
                <a:hlinkClick r:id="rId5" tooltip="https://creativecommons.org/licenses/by-sa/3.0/"/>
              </a:rPr>
              <a:t>CC BY-SA</a:t>
            </a:r>
            <a:endParaRPr lang="fr-BE" sz="900" dirty="0"/>
          </a:p>
        </p:txBody>
      </p:sp>
    </p:spTree>
    <p:extLst>
      <p:ext uri="{BB962C8B-B14F-4D97-AF65-F5344CB8AC3E}">
        <p14:creationId xmlns:p14="http://schemas.microsoft.com/office/powerpoint/2010/main" val="415567429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268</TotalTime>
  <Words>2360</Words>
  <Application>Microsoft Office PowerPoint</Application>
  <PresentationFormat>Grand écran</PresentationFormat>
  <Paragraphs>254</Paragraphs>
  <Slides>42</Slides>
  <Notes>37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Rockwell</vt:lpstr>
      <vt:lpstr>Wingdings</vt:lpstr>
      <vt:lpstr>Atlas</vt:lpstr>
      <vt:lpstr>React Native</vt:lpstr>
      <vt:lpstr>Sommaire</vt:lpstr>
      <vt:lpstr>Introduction</vt:lpstr>
      <vt:lpstr>C’est quoi ?</vt:lpstr>
      <vt:lpstr>Facebook</vt:lpstr>
      <vt:lpstr>Framework Javascript</vt:lpstr>
      <vt:lpstr>React Native</vt:lpstr>
      <vt:lpstr>Technologie</vt:lpstr>
      <vt:lpstr>JavaScript (JSX)</vt:lpstr>
      <vt:lpstr>ReactJS - PHP</vt:lpstr>
      <vt:lpstr>React Native</vt:lpstr>
      <vt:lpstr>Component</vt:lpstr>
      <vt:lpstr>Expo</vt:lpstr>
      <vt:lpstr>Projet NPM</vt:lpstr>
      <vt:lpstr>Projet Expo</vt:lpstr>
      <vt:lpstr>Outils Expo</vt:lpstr>
      <vt:lpstr>Inconvénients</vt:lpstr>
      <vt:lpstr>JavaScript</vt:lpstr>
      <vt:lpstr>Erreurs</vt:lpstr>
      <vt:lpstr>Expo vs NPM</vt:lpstr>
      <vt:lpstr>Smartwatch</vt:lpstr>
      <vt:lpstr>Linux ?</vt:lpstr>
      <vt:lpstr>Composants natif</vt:lpstr>
      <vt:lpstr>Avantages</vt:lpstr>
      <vt:lpstr>JavaScript</vt:lpstr>
      <vt:lpstr>Styling</vt:lpstr>
      <vt:lpstr>Librairies</vt:lpstr>
      <vt:lpstr>Windows &amp; macOS</vt:lpstr>
      <vt:lpstr>Performance</vt:lpstr>
      <vt:lpstr>Support</vt:lpstr>
      <vt:lpstr>Communauté</vt:lpstr>
      <vt:lpstr>C’est tout ?</vt:lpstr>
      <vt:lpstr>Popularité</vt:lpstr>
      <vt:lpstr>StackOverflow 2021</vt:lpstr>
      <vt:lpstr>Recherche Google</vt:lpstr>
      <vt:lpstr>Utilisation</vt:lpstr>
      <vt:lpstr>GitHub</vt:lpstr>
      <vt:lpstr>NativeScript</vt:lpstr>
      <vt:lpstr>C’est quoi ?</vt:lpstr>
      <vt:lpstr>NativeScript V8</vt:lpstr>
      <vt:lpstr>Et donc ?</vt:lpstr>
      <vt:lpstr>Choix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Native</dc:title>
  <dc:creator>Soultan Hatsijev</dc:creator>
  <cp:lastModifiedBy>Soultan Hatsijev</cp:lastModifiedBy>
  <cp:revision>78</cp:revision>
  <dcterms:created xsi:type="dcterms:W3CDTF">2022-07-29T09:51:23Z</dcterms:created>
  <dcterms:modified xsi:type="dcterms:W3CDTF">2022-07-29T14:19:48Z</dcterms:modified>
</cp:coreProperties>
</file>